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CFB47A-9BA1-4742-B59D-7C9FC99EEDA7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84752A-8276-4CB9-AD76-272D8D2F4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55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84752A-8276-4CB9-AD76-272D8D2F4E9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671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5CDBA-F81D-9420-0F4E-F8E3CAAE33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FFA034-CD11-E0D4-EF93-D1479EF1C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B73CE-7859-F99C-EE0D-A03930D5E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0B31C-097C-2370-9E9A-3F895CC74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362B4-9356-BA43-22D4-CF45ECA57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78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23077-C7F2-7FB1-4562-7EEDED4CE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83B91C-6F57-6249-1D34-C2ACB56C2F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487AE-A79F-442A-1AD0-759563964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56A73-B2A5-1ACD-712B-4A9989EA6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486B8-8DF7-193E-98FC-C273E1D8B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52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71CE78-ACB6-0ED9-9781-E59A5BF1F0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CC8B75-ECA7-5793-AC87-F8C0F6E33F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149F7-2DA4-3833-7775-0A35F3F95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39CD1-9822-1512-3D2D-503DC8DCB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D53D0-2168-E695-A0A5-91007FB39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378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3B5C0-2A17-B4D4-4314-3D1C730F2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5790F-D433-B4EA-DFB9-51F8336ED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C4870-846C-3AC1-AEE0-4B8717DBA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159DA-E4D6-1E23-45F7-76763129C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8EC80-FD05-F564-96C6-970AB224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561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DDA3D-FD3F-FD16-A213-9BA66A1A1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43A64C-53B7-317E-12A8-B5C8677BA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5E03F-BD75-22EA-9C8A-0A1E092E0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0B394-DDEE-DC06-5362-3A6F76017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8F5F8-F98C-9652-CFCA-2FE32A4BD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12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8DEBB-EAD4-B409-8100-9DCD91271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CD58F-1637-9A44-E905-BE71892B0E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872AE5-EFFD-457D-B11F-6BDCD9FB3E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01D897-E993-A030-E399-24B9325EC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4E0B0-464A-C1B1-E1CD-8A2164904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F21E3A-CA5A-B232-803A-7F36A51EA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3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6D022-9339-AC91-18AE-19A6D6161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3F37A-A890-5993-6956-117EA1238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1010C7-CD93-E264-31DB-08C8473243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F9BE31-C8CD-401D-E5A8-F48242F82F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22CBFB-0CF2-BF00-6873-155C74E311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A02FB6-F65D-7A03-78D2-16FDD2CC8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4B7F23-FFB5-254D-65E1-5FCA88866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198CFC-E328-7F9F-EC28-E04C80801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37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CDBFB-A6EB-09BF-2AF0-2F308000C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AE1895-7FC8-03D1-76C7-D66AFE2DB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BFF136-707D-5E07-1684-28BCF85EF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2EA3B8-BC4E-5681-9E37-884C3490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69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3F440D-38AC-6A04-6598-01E9D70FF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297E36-C1FE-55F1-65BD-CCD82B155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2A8955-50F3-F01C-5FE1-FE5E4A46C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703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6FFA5-4EC8-A2CD-0768-511E138A3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3E9EC-9C00-1F10-253B-AF3B93569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67B36C-35B2-FE86-9715-EFF06991A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3E9BFE-BD88-7963-CF5A-883913D6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F2BF52-8AB7-FD40-BD76-D009F66EC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BDE95D-9E52-A2B8-DEF8-23AE49934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4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D5D7B-4C72-5B82-8B40-1DDB563F8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CC274B-ADAE-C430-05F9-BC401EF863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5E2336-87CF-F531-3309-7362FF145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B1FF9-49B1-6D42-9C2E-85361138B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81580-F479-5823-0C17-972AC5662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B1CE32-5214-2D0F-888B-882464C23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89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057801-B87D-D8BF-8674-88C350A39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119A4-1A11-1FC8-50C0-7B664807E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45C3E-87DE-0BEA-1528-18DE513653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438E47-3D75-4450-8C3D-D1F644B09062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EE7A8-B830-96B0-2424-61CE615546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5CB95-C759-F1BB-2E7E-98BD5F5A4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FB01AF-C5D7-43F0-8363-3DF3ABFD3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00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topedia.com/terms/e/enron.asp#:~:text=Enron%20was%20an%20energy%20company,and%20bankruptcy%20in%20recent%20histor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ritannica.com/event/Enron-scandal/Downfall-and-bankruptcy" TargetMode="External"/><Relationship Id="rId5" Type="http://schemas.openxmlformats.org/officeDocument/2006/relationships/hyperlink" Target="https://www.linkedin.com/pulse/rise-fall-enron-tale-corporate-greed-corruption-jerotich-cpa-fmva-/" TargetMode="External"/><Relationship Id="rId4" Type="http://schemas.openxmlformats.org/officeDocument/2006/relationships/hyperlink" Target="https://www.britannica.com/event/Enron-scanda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A79201-747A-4759-D238-9E5C4521D3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1803" r="-1" b="7373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35DF14-BA1D-33C9-FD52-6869015A21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15219"/>
            <a:ext cx="5395912" cy="2387600"/>
          </a:xfrm>
        </p:spPr>
        <p:txBody>
          <a:bodyPr>
            <a:normAutofit/>
          </a:bodyPr>
          <a:lstStyle/>
          <a:p>
            <a:pPr algn="l"/>
            <a:r>
              <a:rPr lang="cs-CZ" sz="5000">
                <a:solidFill>
                  <a:schemeClr val="bg1"/>
                </a:solidFill>
              </a:rPr>
              <a:t>ENRON</a:t>
            </a:r>
            <a:endParaRPr lang="en-US" sz="50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25DF1D-58C0-0CE9-0327-D6CD68606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917836"/>
            <a:ext cx="4621567" cy="803090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THE ENRON SCANDAL (2001)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A196F18-9BDE-BDE9-86DA-687F6904CC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804" y="3902075"/>
            <a:ext cx="4976324" cy="27991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269C5D-4C10-AED5-5937-0A7FD8966F19}"/>
              </a:ext>
            </a:extLst>
          </p:cNvPr>
          <p:cNvSpPr txBox="1"/>
          <p:nvPr/>
        </p:nvSpPr>
        <p:spPr>
          <a:xfrm>
            <a:off x="10898818" y="6386597"/>
            <a:ext cx="1293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Jan Šmída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245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EEBC5-7228-DC9B-6EF7-5B9933F46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b="1" dirty="0"/>
              <a:t>Počátky soudního řízení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28082-B3CB-3F51-C298-6BE2A2460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/>
              <a:t>Během jednoho měsíc vyhlásila firma bankrot</a:t>
            </a:r>
          </a:p>
          <a:p>
            <a:r>
              <a:rPr lang="cs-CZ"/>
              <a:t>Během jednoho dne akcie 32$ </a:t>
            </a:r>
            <a:r>
              <a:rPr lang="cs-CZ">
                <a:sym typeface="Wingdings" panose="05000000000000000000" pitchFamily="2" charset="2"/>
              </a:rPr>
              <a:t> 9$</a:t>
            </a:r>
          </a:p>
          <a:p>
            <a:r>
              <a:rPr lang="cs-CZ">
                <a:sym typeface="Wingdings" panose="05000000000000000000" pitchFamily="2" charset="2"/>
              </a:rPr>
              <a:t>Všichni představitelé prodali své akcie Enronu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5E0E89-AA97-9DBD-85D3-2CF410654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320" y="3722172"/>
            <a:ext cx="4576788" cy="25897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CDD012-0EFE-7290-9EC9-ED8D984374F1}"/>
              </a:ext>
            </a:extLst>
          </p:cNvPr>
          <p:cNvSpPr txBox="1"/>
          <p:nvPr/>
        </p:nvSpPr>
        <p:spPr>
          <a:xfrm>
            <a:off x="5869228" y="4261282"/>
            <a:ext cx="4360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„On the day I left, August 14th 2001, I believe company was in strong financial condtition.“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777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BEDEA-4352-910C-8253-6F2F07221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b="1" dirty="0"/>
              <a:t>Představitelé </a:t>
            </a:r>
            <a:r>
              <a:rPr lang="cs-CZ" b="1" dirty="0" err="1"/>
              <a:t>Enronu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84889-E4C0-849D-8AEA-1B2525994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47020"/>
            <a:ext cx="10515600" cy="1824361"/>
          </a:xfrm>
        </p:spPr>
        <p:txBody>
          <a:bodyPr/>
          <a:lstStyle/>
          <a:p>
            <a:r>
              <a:rPr lang="cs-CZ"/>
              <a:t>Představitelé získali 55 miliónů </a:t>
            </a:r>
            <a:r>
              <a:rPr lang="cs-CZ">
                <a:sym typeface="Wingdings" panose="05000000000000000000" pitchFamily="2" charset="2"/>
              </a:rPr>
              <a:t>$ v průběhu bankrotu</a:t>
            </a:r>
          </a:p>
          <a:p>
            <a:r>
              <a:rPr lang="cs-CZ">
                <a:sym typeface="Wingdings" panose="05000000000000000000" pitchFamily="2" charset="2"/>
              </a:rPr>
              <a:t>774 miliónů $ rok před kolapsem</a:t>
            </a:r>
          </a:p>
          <a:p>
            <a:pPr marL="0" indent="0">
              <a:buNone/>
            </a:pPr>
            <a:endParaRPr lang="cs-CZ">
              <a:sym typeface="Wingdings" panose="05000000000000000000" pitchFamily="2" charset="2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6326DC-4BFC-74D9-AC77-DE508C06B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336" y="1106309"/>
            <a:ext cx="8425327" cy="426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045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02BA9-71D2-DAB9-6E88-7FDCE5BBE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3357"/>
            <a:ext cx="10515600" cy="1325563"/>
          </a:xfrm>
        </p:spPr>
        <p:txBody>
          <a:bodyPr/>
          <a:lstStyle/>
          <a:p>
            <a:pPr algn="ctr"/>
            <a:r>
              <a:rPr lang="cs-CZ" b="1"/>
              <a:t>Soudní proces</a:t>
            </a: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44D27D-B496-A8FA-C1DA-AB888B9E7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94" y="1562358"/>
            <a:ext cx="2126942" cy="32159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1691A9-B0FD-FB06-4FDC-D5019F6B78A6}"/>
              </a:ext>
            </a:extLst>
          </p:cNvPr>
          <p:cNvSpPr txBox="1"/>
          <p:nvPr/>
        </p:nvSpPr>
        <p:spPr>
          <a:xfrm>
            <a:off x="279087" y="4833977"/>
            <a:ext cx="1981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Cliff Baxter</a:t>
            </a:r>
          </a:p>
          <a:p>
            <a:r>
              <a:rPr lang="cs-CZ"/>
              <a:t>30 mil. </a:t>
            </a:r>
            <a:r>
              <a:rPr lang="cs-CZ">
                <a:sym typeface="Wingdings" panose="05000000000000000000" pitchFamily="2" charset="2"/>
              </a:rPr>
              <a:t>$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BFCF77-A409-3DED-03C9-C88B4A1EA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133" y="1534545"/>
            <a:ext cx="2519992" cy="32716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244092-2E1E-3994-E29F-32936E27E7A0}"/>
              </a:ext>
            </a:extLst>
          </p:cNvPr>
          <p:cNvSpPr txBox="1"/>
          <p:nvPr/>
        </p:nvSpPr>
        <p:spPr>
          <a:xfrm>
            <a:off x="2745781" y="4820746"/>
            <a:ext cx="2780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Andrew Fastow</a:t>
            </a:r>
            <a:endParaRPr lang="cs-CZ"/>
          </a:p>
          <a:p>
            <a:r>
              <a:rPr lang="cs-CZ"/>
              <a:t>Vypovídal vůči ostatním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6F631B-A8BA-1B7D-7BB3-E7A7ADA0356B}"/>
              </a:ext>
            </a:extLst>
          </p:cNvPr>
          <p:cNvSpPr txBox="1"/>
          <p:nvPr/>
        </p:nvSpPr>
        <p:spPr>
          <a:xfrm>
            <a:off x="2756798" y="5497725"/>
            <a:ext cx="23419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/>
              <a:t>odsouzen 10 let</a:t>
            </a:r>
          </a:p>
          <a:p>
            <a:r>
              <a:rPr lang="cs-CZ"/>
              <a:t>výkon trestu 6 let</a:t>
            </a:r>
          </a:p>
          <a:p>
            <a:r>
              <a:rPr lang="cs-CZ"/>
              <a:t>23 mil. </a:t>
            </a:r>
            <a:r>
              <a:rPr lang="cs-CZ">
                <a:sym typeface="Wingdings" panose="05000000000000000000" pitchFamily="2" charset="2"/>
              </a:rPr>
              <a:t>$ pokuta</a:t>
            </a:r>
          </a:p>
          <a:p>
            <a:endParaRPr lang="cs-CZ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F7A278-7E56-5421-F316-797DE05F9D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1295" y="1534544"/>
            <a:ext cx="3481012" cy="32716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EF7FDAC-EF39-F06E-5736-F4B1960E23B4}"/>
              </a:ext>
            </a:extLst>
          </p:cNvPr>
          <p:cNvSpPr txBox="1"/>
          <p:nvPr/>
        </p:nvSpPr>
        <p:spPr>
          <a:xfrm>
            <a:off x="5526485" y="4859813"/>
            <a:ext cx="3071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Joseph Berardino</a:t>
            </a:r>
            <a:endParaRPr lang="cs-CZ"/>
          </a:p>
          <a:p>
            <a:r>
              <a:rPr lang="en-US"/>
              <a:t>Arthur Andersen</a:t>
            </a:r>
            <a:r>
              <a:rPr lang="cs-CZ"/>
              <a:t> accounting</a:t>
            </a:r>
          </a:p>
          <a:p>
            <a:endParaRPr lang="cs-CZ"/>
          </a:p>
          <a:p>
            <a:r>
              <a:rPr lang="cs-CZ"/>
              <a:t>Skartována 1 tuna účetních záznamů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304F5CE-B154-8492-8B0E-480234F672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6858" y="1910148"/>
            <a:ext cx="2921988" cy="289601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2FF70E2-E86C-AEF8-835A-0CE2C1BDF07A}"/>
              </a:ext>
            </a:extLst>
          </p:cNvPr>
          <p:cNvSpPr txBox="1"/>
          <p:nvPr/>
        </p:nvSpPr>
        <p:spPr>
          <a:xfrm>
            <a:off x="9184083" y="4859813"/>
            <a:ext cx="300753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/>
              <a:t>K</a:t>
            </a:r>
            <a:r>
              <a:rPr lang="en-US"/>
              <a:t>enneth </a:t>
            </a:r>
            <a:r>
              <a:rPr lang="cs-CZ"/>
              <a:t>L</a:t>
            </a:r>
            <a:r>
              <a:rPr lang="en-US"/>
              <a:t>ay</a:t>
            </a:r>
            <a:endParaRPr lang="cs-CZ"/>
          </a:p>
          <a:p>
            <a:r>
              <a:rPr lang="cs-CZ"/>
              <a:t>300 mil.</a:t>
            </a:r>
            <a:r>
              <a:rPr lang="cs-CZ">
                <a:sym typeface="Wingdings" panose="05000000000000000000" pitchFamily="2" charset="2"/>
              </a:rPr>
              <a:t> $</a:t>
            </a:r>
          </a:p>
          <a:p>
            <a:endParaRPr lang="cs-CZ"/>
          </a:p>
          <a:p>
            <a:r>
              <a:rPr lang="cs-CZ"/>
              <a:t>odsouzen 45 let</a:t>
            </a:r>
          </a:p>
          <a:p>
            <a:r>
              <a:rPr lang="cs-CZ"/>
              <a:t>Nenastoupil na výkon trestu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349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3F5877B-98C7-49DD-83AB-0F6F57CB6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in a suit and tie&#10;&#10;Description automatically generated">
            <a:extLst>
              <a:ext uri="{FF2B5EF4-FFF2-40B4-BE49-F238E27FC236}">
                <a16:creationId xmlns:a16="http://schemas.microsoft.com/office/drawing/2014/main" id="{242E5248-6F78-62DE-F7E4-5A920CD96B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00" r="14876" b="2"/>
          <a:stretch/>
        </p:blipFill>
        <p:spPr>
          <a:xfrm>
            <a:off x="7364078" y="-18"/>
            <a:ext cx="4827922" cy="6857999"/>
          </a:xfrm>
          <a:custGeom>
            <a:avLst/>
            <a:gdLst/>
            <a:ahLst/>
            <a:cxnLst/>
            <a:rect l="l" t="t" r="r" b="b"/>
            <a:pathLst>
              <a:path w="4827922" h="6858000">
                <a:moveTo>
                  <a:pt x="4441" y="0"/>
                </a:moveTo>
                <a:lnTo>
                  <a:pt x="4827922" y="0"/>
                </a:lnTo>
                <a:lnTo>
                  <a:pt x="4827922" y="6858000"/>
                </a:lnTo>
                <a:lnTo>
                  <a:pt x="0" y="6858000"/>
                </a:lnTo>
                <a:lnTo>
                  <a:pt x="106674" y="6638378"/>
                </a:lnTo>
                <a:cubicBezTo>
                  <a:pt x="530028" y="5720938"/>
                  <a:pt x="777229" y="4614948"/>
                  <a:pt x="777229" y="3424428"/>
                </a:cubicBezTo>
                <a:cubicBezTo>
                  <a:pt x="777229" y="2233909"/>
                  <a:pt x="530028" y="1127919"/>
                  <a:pt x="106674" y="210478"/>
                </a:cubicBezTo>
                <a:close/>
              </a:path>
            </a:pathLst>
          </a:custGeom>
        </p:spPr>
      </p:pic>
      <p:pic>
        <p:nvPicPr>
          <p:cNvPr id="5" name="Picture 4" descr="A person in a suit and tie&#10;&#10;Description automatically generated">
            <a:extLst>
              <a:ext uri="{FF2B5EF4-FFF2-40B4-BE49-F238E27FC236}">
                <a16:creationId xmlns:a16="http://schemas.microsoft.com/office/drawing/2014/main" id="{36E3D7E1-488B-65ED-F8FB-564E8CB3EC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6444"/>
          <a:stretch/>
        </p:blipFill>
        <p:spPr>
          <a:xfrm>
            <a:off x="3119360" y="18"/>
            <a:ext cx="4966290" cy="6857999"/>
          </a:xfrm>
          <a:custGeom>
            <a:avLst/>
            <a:gdLst/>
            <a:ahLst/>
            <a:cxnLst/>
            <a:rect l="l" t="t" r="r" b="b"/>
            <a:pathLst>
              <a:path w="4966290" h="6857999">
                <a:moveTo>
                  <a:pt x="0" y="0"/>
                </a:moveTo>
                <a:lnTo>
                  <a:pt x="4188230" y="0"/>
                </a:lnTo>
                <a:lnTo>
                  <a:pt x="4295735" y="210478"/>
                </a:lnTo>
                <a:cubicBezTo>
                  <a:pt x="4719089" y="1127919"/>
                  <a:pt x="4966290" y="2233909"/>
                  <a:pt x="4966290" y="3424428"/>
                </a:cubicBezTo>
                <a:cubicBezTo>
                  <a:pt x="4966290" y="4614948"/>
                  <a:pt x="4719089" y="5720938"/>
                  <a:pt x="4295735" y="6638378"/>
                </a:cubicBezTo>
                <a:lnTo>
                  <a:pt x="4183560" y="6857999"/>
                </a:lnTo>
                <a:lnTo>
                  <a:pt x="53039" y="6857999"/>
                </a:lnTo>
                <a:lnTo>
                  <a:pt x="132047" y="6695338"/>
                </a:lnTo>
                <a:cubicBezTo>
                  <a:pt x="555401" y="5777898"/>
                  <a:pt x="802602" y="4671908"/>
                  <a:pt x="802602" y="3481388"/>
                </a:cubicBezTo>
                <a:cubicBezTo>
                  <a:pt x="802602" y="2191659"/>
                  <a:pt x="512484" y="1001134"/>
                  <a:pt x="22579" y="42066"/>
                </a:cubicBezTo>
                <a:close/>
              </a:path>
            </a:pathLst>
          </a:custGeom>
        </p:spPr>
      </p:pic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4EA91930-66BC-4C41-B4F5-C31EB216F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6313CF8F-B436-401E-9575-DE0F8E8B5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44A879-34CE-195B-05C2-CD01CCCAC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1038"/>
            <a:ext cx="2804504" cy="1325563"/>
          </a:xfrm>
        </p:spPr>
        <p:txBody>
          <a:bodyPr anchor="ctr">
            <a:normAutofit/>
          </a:bodyPr>
          <a:lstStyle/>
          <a:p>
            <a:r>
              <a:rPr lang="cs-CZ" sz="2800"/>
              <a:t>J</a:t>
            </a:r>
            <a:r>
              <a:rPr lang="en-US" sz="2800"/>
              <a:t>effrey </a:t>
            </a:r>
            <a:r>
              <a:rPr lang="cs-CZ" sz="2800"/>
              <a:t>S</a:t>
            </a:r>
            <a:r>
              <a:rPr lang="en-US" sz="2800"/>
              <a:t>killing</a:t>
            </a:r>
            <a:br>
              <a:rPr lang="en-US" sz="2800"/>
            </a:br>
            <a:endParaRPr lang="en-US" sz="28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38CFE9-C30A-4551-ACCB-D5808FBC3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16867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EF550F-47CE-4FB2-9DAC-12AD835C8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8D560-D43F-FA15-3CFD-E0185D733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258171"/>
            <a:ext cx="2804504" cy="3918792"/>
          </a:xfrm>
        </p:spPr>
        <p:txBody>
          <a:bodyPr>
            <a:normAutofit/>
          </a:bodyPr>
          <a:lstStyle/>
          <a:p>
            <a:r>
              <a:rPr lang="cs-CZ" sz="1800"/>
              <a:t>Odsouzen na 24 let (12 let výkon trestu)</a:t>
            </a:r>
          </a:p>
          <a:p>
            <a:r>
              <a:rPr lang="cs-CZ" sz="1800"/>
              <a:t>180 miliónů </a:t>
            </a:r>
            <a:r>
              <a:rPr lang="cs-CZ" sz="1800">
                <a:sym typeface="Wingdings" panose="05000000000000000000" pitchFamily="2" charset="2"/>
              </a:rPr>
              <a:t>$ pokuta</a:t>
            </a:r>
          </a:p>
          <a:p>
            <a:r>
              <a:rPr lang="cs-CZ" sz="1800">
                <a:sym typeface="Wingdings" panose="05000000000000000000" pitchFamily="2" charset="2"/>
              </a:rPr>
              <a:t>2019</a:t>
            </a:r>
          </a:p>
          <a:p>
            <a:r>
              <a:rPr lang="cs-CZ" sz="1800">
                <a:sym typeface="Wingdings" panose="05000000000000000000" pitchFamily="2" charset="2"/>
              </a:rPr>
              <a:t>2 měsíce po výkonu trestu v manažerské funkci</a:t>
            </a:r>
          </a:p>
          <a:p>
            <a:r>
              <a:rPr lang="cs-CZ" sz="1800">
                <a:sym typeface="Wingdings" panose="05000000000000000000" pitchFamily="2" charset="2"/>
              </a:rPr>
              <a:t>Lou Pai (250 mil. $)</a:t>
            </a:r>
          </a:p>
          <a:p>
            <a:r>
              <a:rPr lang="cs-CZ" sz="1800">
                <a:sym typeface="Wingdings" panose="05000000000000000000" pitchFamily="2" charset="2"/>
              </a:rPr>
              <a:t>SEC zakázala Skillingovi působit jako představitel jakékoliv firmy 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02347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45352925-4751-4F5E-B434-C1C0CE917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28B0C87-106B-4BC6-B780-21399D381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81BD93-19A6-0799-884B-863766A694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81" r="29119"/>
          <a:stretch/>
        </p:blipFill>
        <p:spPr>
          <a:xfrm>
            <a:off x="53486" y="0"/>
            <a:ext cx="4542659" cy="51105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A4F64C0-4C09-33D0-9768-1E6323194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659" y="51277"/>
            <a:ext cx="7616951" cy="6615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E43B3-FBA6-A069-6E2E-30ED50EC7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17982" y="4366726"/>
            <a:ext cx="5471117" cy="30944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2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Enron 1985-2001</a:t>
            </a:r>
          </a:p>
        </p:txBody>
      </p:sp>
    </p:spTree>
    <p:extLst>
      <p:ext uri="{BB962C8B-B14F-4D97-AF65-F5344CB8AC3E}">
        <p14:creationId xmlns:p14="http://schemas.microsoft.com/office/powerpoint/2010/main" val="188214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6F2A4-BC43-5CBB-EA64-4B6D6CB8F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/>
              <a:t>Zdroje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17EEC-3916-9E76-4F9E-DB9B78C13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hlinkClick r:id="rId3"/>
              </a:rPr>
              <a:t>https://www.investopedia.com/terms/e/enron.asp#:~:text=Enron%20was%20an%20energy%20company,and%20bankruptcy%20in%20recent%20history</a:t>
            </a:r>
            <a:r>
              <a:rPr lang="en-US" sz="2000" dirty="0"/>
              <a:t>.</a:t>
            </a:r>
            <a:endParaRPr lang="cs-CZ" sz="2000" dirty="0"/>
          </a:p>
          <a:p>
            <a:r>
              <a:rPr lang="en-US" sz="2000" dirty="0">
                <a:hlinkClick r:id="rId4"/>
              </a:rPr>
              <a:t>https://www.britannica.com/event/Enron-scandal</a:t>
            </a:r>
            <a:endParaRPr lang="cs-CZ" sz="2000" dirty="0"/>
          </a:p>
          <a:p>
            <a:r>
              <a:rPr lang="en-US" sz="2000" dirty="0">
                <a:hlinkClick r:id="rId5"/>
              </a:rPr>
              <a:t>https://www.linkedin.com/pulse/rise-fall-enron-tale-corporate-greed-corruption-jerotich-cpa-fmva-/</a:t>
            </a:r>
            <a:endParaRPr lang="cs-CZ" sz="2000" dirty="0"/>
          </a:p>
          <a:p>
            <a:r>
              <a:rPr lang="en-US" sz="2000" dirty="0">
                <a:hlinkClick r:id="rId6"/>
              </a:rPr>
              <a:t>https://www.britannica.com/event/Enron-scandal/Downfall-and-bankruptcy</a:t>
            </a:r>
            <a:endParaRPr lang="cs-CZ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854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2E2F93-1BAB-3AA6-78C2-A87356F9B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cs-CZ" sz="3800">
                <a:solidFill>
                  <a:schemeClr val="bg1"/>
                </a:solidFill>
              </a:rPr>
              <a:t>Historie</a:t>
            </a:r>
            <a:endParaRPr lang="en-US" sz="3800">
              <a:solidFill>
                <a:schemeClr val="bg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E06E0-9899-A6E7-3087-1FF25079C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r>
              <a:rPr lang="cs-CZ" sz="2000">
                <a:solidFill>
                  <a:schemeClr val="bg1"/>
                </a:solidFill>
              </a:rPr>
              <a:t>A</a:t>
            </a:r>
            <a:r>
              <a:rPr lang="en-US" sz="2000">
                <a:solidFill>
                  <a:schemeClr val="bg1"/>
                </a:solidFill>
              </a:rPr>
              <a:t>merická energetická společnost</a:t>
            </a:r>
            <a:endParaRPr lang="cs-CZ" sz="2000">
              <a:solidFill>
                <a:schemeClr val="bg1"/>
              </a:solidFill>
            </a:endParaRPr>
          </a:p>
          <a:p>
            <a:r>
              <a:rPr lang="cs-CZ" sz="2000">
                <a:solidFill>
                  <a:schemeClr val="bg1"/>
                </a:solidFill>
              </a:rPr>
              <a:t>S</a:t>
            </a:r>
            <a:r>
              <a:rPr lang="en-US" sz="2000">
                <a:solidFill>
                  <a:schemeClr val="bg1"/>
                </a:solidFill>
              </a:rPr>
              <a:t>ídl</a:t>
            </a:r>
            <a:r>
              <a:rPr lang="cs-CZ" sz="2000">
                <a:solidFill>
                  <a:schemeClr val="bg1"/>
                </a:solidFill>
              </a:rPr>
              <a:t>o </a:t>
            </a:r>
            <a:r>
              <a:rPr lang="en-US" sz="2000">
                <a:solidFill>
                  <a:schemeClr val="bg1"/>
                </a:solidFill>
              </a:rPr>
              <a:t>Houston, Texas</a:t>
            </a:r>
            <a:endParaRPr lang="cs-CZ" sz="2000">
              <a:solidFill>
                <a:schemeClr val="bg1"/>
              </a:solidFill>
            </a:endParaRPr>
          </a:p>
          <a:p>
            <a:r>
              <a:rPr lang="pl-PL" sz="2000">
                <a:solidFill>
                  <a:schemeClr val="bg1"/>
                </a:solidFill>
              </a:rPr>
              <a:t>Působila v letech 1985 až 2001</a:t>
            </a:r>
          </a:p>
          <a:p>
            <a:r>
              <a:rPr lang="cs-CZ" sz="2000">
                <a:solidFill>
                  <a:schemeClr val="bg1"/>
                </a:solidFill>
              </a:rPr>
              <a:t>O</a:t>
            </a:r>
            <a:r>
              <a:rPr lang="en-US" sz="2000">
                <a:solidFill>
                  <a:schemeClr val="bg1"/>
                </a:solidFill>
              </a:rPr>
              <a:t>bchodování s elektřinou, plynem, komoditami a dalšími energetickými produkty</a:t>
            </a:r>
            <a:endParaRPr lang="cs-CZ" sz="2000">
              <a:solidFill>
                <a:schemeClr val="bg1"/>
              </a:solidFill>
            </a:endParaRPr>
          </a:p>
          <a:p>
            <a:r>
              <a:rPr lang="pl-PL" sz="2000">
                <a:solidFill>
                  <a:schemeClr val="bg1"/>
                </a:solidFill>
              </a:rPr>
              <a:t>jedním z hlavních hráčů na trhu s energiemi (Dynegy, Reliant Energy, Calpine)</a:t>
            </a:r>
            <a:endParaRPr lang="en-US" sz="200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arge industrial area with several large structures&#10;&#10;Description automatically generated with medium confidence">
            <a:extLst>
              <a:ext uri="{FF2B5EF4-FFF2-40B4-BE49-F238E27FC236}">
                <a16:creationId xmlns:a16="http://schemas.microsoft.com/office/drawing/2014/main" id="{6B4F9A58-82FC-1119-81D8-C97D30A310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50" r="22510" b="-1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3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in a suit and tie&#10;&#10;Description automatically generated">
            <a:extLst>
              <a:ext uri="{FF2B5EF4-FFF2-40B4-BE49-F238E27FC236}">
                <a16:creationId xmlns:a16="http://schemas.microsoft.com/office/drawing/2014/main" id="{30386EDA-2D81-6458-76A7-49A9688BC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38" y="1674813"/>
            <a:ext cx="4432300" cy="43926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B25552-F5ED-DEBC-6189-B9BE36A213C5}"/>
              </a:ext>
            </a:extLst>
          </p:cNvPr>
          <p:cNvSpPr txBox="1"/>
          <p:nvPr/>
        </p:nvSpPr>
        <p:spPr>
          <a:xfrm>
            <a:off x="668338" y="5189538"/>
            <a:ext cx="4432300" cy="87788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cs-CZ" sz="2000" b="1" dirty="0">
                <a:solidFill>
                  <a:srgbClr val="FFFFFF"/>
                </a:solidFill>
              </a:rPr>
              <a:t>K</a:t>
            </a:r>
            <a:r>
              <a:rPr lang="en-US" sz="2000" b="1" dirty="0" err="1">
                <a:solidFill>
                  <a:srgbClr val="FFFFFF"/>
                </a:solidFill>
              </a:rPr>
              <a:t>enneth</a:t>
            </a:r>
            <a:r>
              <a:rPr lang="en-US" sz="2000" b="1" dirty="0">
                <a:solidFill>
                  <a:srgbClr val="FFFFFF"/>
                </a:solidFill>
              </a:rPr>
              <a:t> </a:t>
            </a:r>
            <a:r>
              <a:rPr lang="cs-CZ" sz="2000" b="1" dirty="0">
                <a:solidFill>
                  <a:srgbClr val="FFFFFF"/>
                </a:solidFill>
              </a:rPr>
              <a:t>L</a:t>
            </a:r>
            <a:r>
              <a:rPr lang="en-US" sz="2000" b="1" dirty="0">
                <a:solidFill>
                  <a:srgbClr val="FFFFFF"/>
                </a:solidFill>
              </a:rPr>
              <a:t>ay</a:t>
            </a:r>
          </a:p>
        </p:txBody>
      </p:sp>
      <p:pic>
        <p:nvPicPr>
          <p:cNvPr id="4" name="Picture 3" descr="A person in a suit and tie&#10;&#10;Description automatically generated">
            <a:extLst>
              <a:ext uri="{FF2B5EF4-FFF2-40B4-BE49-F238E27FC236}">
                <a16:creationId xmlns:a16="http://schemas.microsoft.com/office/drawing/2014/main" id="{7A949D10-CC36-30E8-8E09-9762A738D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50" y="1674813"/>
            <a:ext cx="2957513" cy="43926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D442A68-2414-9C31-6E29-153D95FBFF81}"/>
              </a:ext>
            </a:extLst>
          </p:cNvPr>
          <p:cNvSpPr txBox="1"/>
          <p:nvPr/>
        </p:nvSpPr>
        <p:spPr>
          <a:xfrm>
            <a:off x="5175250" y="5189538"/>
            <a:ext cx="2957513" cy="87788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cs-CZ" sz="2000" b="1" dirty="0">
                <a:solidFill>
                  <a:srgbClr val="FFFFFF"/>
                </a:solidFill>
              </a:rPr>
              <a:t>J</a:t>
            </a:r>
            <a:r>
              <a:rPr lang="en-US" sz="2000" b="1" dirty="0" err="1">
                <a:solidFill>
                  <a:srgbClr val="FFFFFF"/>
                </a:solidFill>
              </a:rPr>
              <a:t>effrey</a:t>
            </a:r>
            <a:r>
              <a:rPr lang="en-US" sz="2000" b="1" dirty="0">
                <a:solidFill>
                  <a:srgbClr val="FFFFFF"/>
                </a:solidFill>
              </a:rPr>
              <a:t> </a:t>
            </a:r>
            <a:r>
              <a:rPr lang="cs-CZ" sz="2000" b="1" dirty="0">
                <a:solidFill>
                  <a:srgbClr val="FFFFFF"/>
                </a:solidFill>
              </a:rPr>
              <a:t>S</a:t>
            </a:r>
            <a:r>
              <a:rPr lang="en-US" sz="2000" b="1" dirty="0">
                <a:solidFill>
                  <a:srgbClr val="FFFFFF"/>
                </a:solidFill>
              </a:rPr>
              <a:t>killing</a:t>
            </a:r>
          </a:p>
        </p:txBody>
      </p:sp>
      <p:pic>
        <p:nvPicPr>
          <p:cNvPr id="9" name="Picture 8" descr="A person in a suit&#10;&#10;Description automatically generated">
            <a:extLst>
              <a:ext uri="{FF2B5EF4-FFF2-40B4-BE49-F238E27FC236}">
                <a16:creationId xmlns:a16="http://schemas.microsoft.com/office/drawing/2014/main" id="{9728AFC4-E09A-6B3C-2529-79C23269D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7375" y="1674813"/>
            <a:ext cx="3314700" cy="43926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336952-C1EC-4393-1350-9F6F83CEE7CF}"/>
              </a:ext>
            </a:extLst>
          </p:cNvPr>
          <p:cNvSpPr txBox="1"/>
          <p:nvPr/>
        </p:nvSpPr>
        <p:spPr>
          <a:xfrm>
            <a:off x="8207375" y="5189538"/>
            <a:ext cx="3314700" cy="87788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2000" b="1" dirty="0">
                <a:solidFill>
                  <a:srgbClr val="FFFFFF"/>
                </a:solidFill>
              </a:rPr>
              <a:t>Andrew Fastow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EBC474-8A4A-8C85-FC80-E090CB815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Představitelé</a:t>
            </a:r>
            <a:r>
              <a: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b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Enronu</a:t>
            </a:r>
            <a:endParaRPr lang="en-US" sz="40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5571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CAC459-C9C2-B1FA-8B0C-D2604662C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pPr algn="ctr"/>
            <a:r>
              <a:rPr lang="cs-CZ" b="1" dirty="0">
                <a:solidFill>
                  <a:srgbClr val="FFFFFF"/>
                </a:solidFill>
              </a:rPr>
              <a:t>Působení </a:t>
            </a:r>
            <a:r>
              <a:rPr lang="cs-CZ" b="1" dirty="0" err="1">
                <a:solidFill>
                  <a:srgbClr val="FFFFFF"/>
                </a:solidFill>
              </a:rPr>
              <a:t>Enronu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CC2BE-6F67-C71D-91E5-32EA6FFBD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Enron se </a:t>
            </a:r>
            <a:r>
              <a:rPr lang="en-US" dirty="0" err="1"/>
              <a:t>postupně</a:t>
            </a:r>
            <a:r>
              <a:rPr lang="en-US" dirty="0"/>
              <a:t> </a:t>
            </a:r>
            <a:r>
              <a:rPr lang="en-US" dirty="0" err="1"/>
              <a:t>přesunul</a:t>
            </a:r>
            <a:r>
              <a:rPr lang="en-US" dirty="0"/>
              <a:t> z </a:t>
            </a:r>
            <a:r>
              <a:rPr lang="en-US" dirty="0" err="1"/>
              <a:t>tradičního</a:t>
            </a:r>
            <a:r>
              <a:rPr lang="en-US" dirty="0"/>
              <a:t> </a:t>
            </a:r>
            <a:r>
              <a:rPr lang="en-US" dirty="0" err="1"/>
              <a:t>energetického</a:t>
            </a:r>
            <a:r>
              <a:rPr lang="en-US" dirty="0"/>
              <a:t> </a:t>
            </a:r>
            <a:r>
              <a:rPr lang="en-US" dirty="0" err="1"/>
              <a:t>podnikání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obchodování</a:t>
            </a:r>
            <a:r>
              <a:rPr lang="en-US" dirty="0"/>
              <a:t> s </a:t>
            </a:r>
            <a:r>
              <a:rPr lang="en-US" dirty="0" err="1"/>
              <a:t>elektřinou</a:t>
            </a:r>
            <a:r>
              <a:rPr lang="en-US" dirty="0"/>
              <a:t>, </a:t>
            </a:r>
            <a:r>
              <a:rPr lang="en-US" dirty="0" err="1"/>
              <a:t>plynem</a:t>
            </a:r>
            <a:r>
              <a:rPr lang="en-US" dirty="0"/>
              <a:t> a </a:t>
            </a:r>
            <a:r>
              <a:rPr lang="en-US" dirty="0" err="1"/>
              <a:t>finančními</a:t>
            </a:r>
            <a:r>
              <a:rPr lang="en-US" dirty="0"/>
              <a:t> </a:t>
            </a:r>
            <a:r>
              <a:rPr lang="en-US" dirty="0" err="1"/>
              <a:t>deriváty</a:t>
            </a:r>
            <a:r>
              <a:rPr lang="en-US" dirty="0"/>
              <a:t>.</a:t>
            </a:r>
            <a:endParaRPr lang="cs-CZ" dirty="0"/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r>
              <a:rPr lang="cs-CZ" dirty="0"/>
              <a:t>Politická konexe – největší spoluúčastník </a:t>
            </a:r>
            <a:r>
              <a:rPr lang="cs-CZ" b="0" i="0" dirty="0">
                <a:effectLst/>
                <a:highlight>
                  <a:srgbClr val="FFFFFF"/>
                </a:highlight>
                <a:latin typeface="Google Sans"/>
              </a:rPr>
              <a:t>kampaní </a:t>
            </a:r>
            <a:r>
              <a:rPr lang="en-US" b="0" i="0" dirty="0">
                <a:effectLst/>
                <a:highlight>
                  <a:srgbClr val="FFFFFF"/>
                </a:highlight>
                <a:latin typeface="Google Sans"/>
              </a:rPr>
              <a:t>George W. Bush</a:t>
            </a:r>
            <a:r>
              <a:rPr lang="cs-CZ" b="0" i="0" dirty="0">
                <a:effectLst/>
                <a:highlight>
                  <a:srgbClr val="FFFFFF"/>
                </a:highlight>
                <a:latin typeface="Google Sans"/>
              </a:rPr>
              <a:t>e</a:t>
            </a:r>
          </a:p>
          <a:p>
            <a:pPr marL="0" indent="0">
              <a:buNone/>
            </a:pPr>
            <a:endParaRPr lang="cs-CZ" b="0" i="0" dirty="0">
              <a:effectLst/>
              <a:highlight>
                <a:srgbClr val="FFFFFF"/>
              </a:highlight>
              <a:latin typeface="Google Sans"/>
            </a:endParaRPr>
          </a:p>
          <a:p>
            <a:pPr marL="0" indent="0">
              <a:buNone/>
            </a:pPr>
            <a:r>
              <a:rPr lang="cs-CZ" dirty="0">
                <a:highlight>
                  <a:srgbClr val="FFFFFF"/>
                </a:highlight>
                <a:latin typeface="Google Sans"/>
              </a:rPr>
              <a:t>Telekomunikace a internetová připojení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577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F70BED-A646-0BA1-FBE9-356406BB6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pPr algn="ctr"/>
            <a:r>
              <a:rPr lang="cs-CZ" sz="4000" b="1" dirty="0">
                <a:solidFill>
                  <a:srgbClr val="FFFFFF"/>
                </a:solidFill>
              </a:rPr>
              <a:t>První potíže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7D5E9-0023-C363-F3FA-F01FC02C1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cs-CZ" b="1" dirty="0" err="1"/>
              <a:t>Valhalla</a:t>
            </a:r>
            <a:r>
              <a:rPr lang="cs-CZ" b="1" dirty="0"/>
              <a:t> </a:t>
            </a:r>
            <a:r>
              <a:rPr lang="cs-CZ" b="1" dirty="0" err="1"/>
              <a:t>scandal</a:t>
            </a:r>
            <a:endParaRPr lang="cs-CZ" b="1" dirty="0"/>
          </a:p>
          <a:p>
            <a:r>
              <a:rPr lang="cs-CZ" dirty="0"/>
              <a:t>1987</a:t>
            </a:r>
          </a:p>
          <a:p>
            <a:r>
              <a:rPr lang="cs-CZ" dirty="0"/>
              <a:t>2 obchodníci s ropou (jeden odsouzen)</a:t>
            </a:r>
          </a:p>
          <a:p>
            <a:r>
              <a:rPr lang="cs-CZ" dirty="0"/>
              <a:t>Manipulace trhu (neautorizovaný objem)</a:t>
            </a:r>
          </a:p>
          <a:p>
            <a:r>
              <a:rPr lang="cs-CZ" dirty="0"/>
              <a:t>Anonymní udání</a:t>
            </a:r>
          </a:p>
          <a:p>
            <a:r>
              <a:rPr lang="cs-CZ" dirty="0"/>
              <a:t>Falešné knihy a převod peněz na účty mimo zemi</a:t>
            </a:r>
          </a:p>
          <a:p>
            <a:r>
              <a:rPr lang="cs-CZ" dirty="0"/>
              <a:t>„</a:t>
            </a:r>
            <a:r>
              <a:rPr lang="cs-CZ" dirty="0" err="1"/>
              <a:t>Please</a:t>
            </a:r>
            <a:r>
              <a:rPr lang="cs-CZ" dirty="0"/>
              <a:t> </a:t>
            </a:r>
            <a:r>
              <a:rPr lang="cs-CZ" dirty="0" err="1"/>
              <a:t>keep</a:t>
            </a:r>
            <a:r>
              <a:rPr lang="cs-CZ" dirty="0"/>
              <a:t> </a:t>
            </a:r>
            <a:r>
              <a:rPr lang="cs-CZ" dirty="0" err="1"/>
              <a:t>making</a:t>
            </a:r>
            <a:r>
              <a:rPr lang="cs-CZ" dirty="0"/>
              <a:t> </a:t>
            </a:r>
            <a:r>
              <a:rPr lang="cs-CZ" dirty="0" err="1"/>
              <a:t>us</a:t>
            </a:r>
            <a:r>
              <a:rPr lang="cs-CZ" dirty="0"/>
              <a:t> </a:t>
            </a:r>
            <a:r>
              <a:rPr lang="cs-CZ" dirty="0" err="1"/>
              <a:t>millions</a:t>
            </a:r>
            <a:r>
              <a:rPr lang="cs-CZ" dirty="0"/>
              <a:t> 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724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78F27-6228-8C54-03D8-7CE570F81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pPr algn="ctr"/>
            <a:r>
              <a:rPr lang="cs-CZ" sz="4000" b="1" dirty="0">
                <a:solidFill>
                  <a:srgbClr val="FFFFFF"/>
                </a:solidFill>
              </a:rPr>
              <a:t>Příchod změny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4EB19-258A-13BB-E458-17333CA2A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Autofit/>
          </a:bodyPr>
          <a:lstStyle/>
          <a:p>
            <a:r>
              <a:rPr lang="cs-CZ" b="1" dirty="0"/>
              <a:t>J</a:t>
            </a:r>
            <a:r>
              <a:rPr lang="en-US" b="1" dirty="0" err="1"/>
              <a:t>effrey</a:t>
            </a:r>
            <a:r>
              <a:rPr lang="en-US" b="1" dirty="0"/>
              <a:t> </a:t>
            </a:r>
            <a:r>
              <a:rPr lang="cs-CZ" b="1" dirty="0"/>
              <a:t>S</a:t>
            </a:r>
            <a:r>
              <a:rPr lang="en-US" b="1" dirty="0"/>
              <a:t>killing</a:t>
            </a:r>
            <a:endParaRPr lang="cs-CZ" b="1" dirty="0"/>
          </a:p>
          <a:p>
            <a:r>
              <a:rPr lang="cs-CZ" dirty="0"/>
              <a:t>Chtěl firmu orientovat vůči trhům </a:t>
            </a:r>
          </a:p>
          <a:p>
            <a:r>
              <a:rPr lang="cs-CZ" b="1" dirty="0"/>
              <a:t>Mark to market </a:t>
            </a:r>
            <a:r>
              <a:rPr lang="cs-CZ" b="1" dirty="0" err="1"/>
              <a:t>accounting</a:t>
            </a:r>
            <a:endParaRPr lang="cs-CZ" b="1" dirty="0"/>
          </a:p>
          <a:p>
            <a:pPr marL="0" indent="0">
              <a:buNone/>
            </a:pPr>
            <a:r>
              <a:rPr lang="cs-CZ" dirty="0"/>
              <a:t> 	Možnost zápisu neuskutečněných budoucích zisků z obchodních smluv do 	současných výkazů zisku a ztráty.</a:t>
            </a:r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r>
              <a:rPr lang="cs-CZ" dirty="0"/>
              <a:t>Př. Pokud jste uzavřeli obchod v hodnotě 50 mil. dolarů, který máte naplánován na 10 let, můžete daný zisk zapsat do účetnictví ihned.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649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B849D-E5C3-FC2A-B520-8D79F5A0B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7054F0-CCBC-DDD2-2CF0-02F0D703CC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6442" y="692137"/>
            <a:ext cx="9916358" cy="5971976"/>
          </a:xfrm>
        </p:spPr>
      </p:pic>
    </p:spTree>
    <p:extLst>
      <p:ext uri="{BB962C8B-B14F-4D97-AF65-F5344CB8AC3E}">
        <p14:creationId xmlns:p14="http://schemas.microsoft.com/office/powerpoint/2010/main" val="2933326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8C32ED-4D90-8E31-35B7-38F7E4867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cs-CZ" sz="4000"/>
              <a:t>California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D7D20-8C7F-2E64-C98D-24C0ECD9C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cs-CZ" sz="2000"/>
              <a:t>Kvartální plnění i přes nestabilní příjmy na půdě Texasu</a:t>
            </a:r>
          </a:p>
          <a:p>
            <a:r>
              <a:rPr lang="cs-CZ" sz="2000"/>
              <a:t>Spojení s PG&amp;E </a:t>
            </a:r>
          </a:p>
          <a:p>
            <a:r>
              <a:rPr lang="cs-CZ" sz="2000"/>
              <a:t>Přístup do sítě na území Californie</a:t>
            </a:r>
          </a:p>
          <a:p>
            <a:r>
              <a:rPr lang="cs-CZ" sz="2000"/>
              <a:t>Časté výpadky energie</a:t>
            </a:r>
          </a:p>
          <a:p>
            <a:r>
              <a:rPr lang="cs-CZ" sz="2000"/>
              <a:t>2x více objemu elektřiny než je poptávka</a:t>
            </a:r>
          </a:p>
          <a:p>
            <a:r>
              <a:rPr lang="cs-CZ" sz="2000"/>
              <a:t>Manipulace trhu ze strany Enronu</a:t>
            </a:r>
          </a:p>
          <a:p>
            <a:r>
              <a:rPr lang="cs-CZ" sz="2000"/>
              <a:t>George W. bush „Intervention would not solve anything“</a:t>
            </a:r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705848-FC5E-D11F-1822-D1D4DF053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967" y="2343530"/>
            <a:ext cx="4170530" cy="2202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442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6FA05B-4563-0229-A112-DEA22EAC5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anchor="b">
            <a:normAutofit/>
          </a:bodyPr>
          <a:lstStyle/>
          <a:p>
            <a:r>
              <a:rPr lang="cs-CZ" sz="4000"/>
              <a:t>Rezignace Skillinga</a:t>
            </a:r>
            <a:endParaRPr lang="en-US" sz="4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C0561A-C75D-CC8A-83C4-B467BA1E1F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41" r="16658" b="-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94C82-5D05-2922-C881-1E874CF0F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243209"/>
            <a:ext cx="2942813" cy="4060501"/>
          </a:xfrm>
        </p:spPr>
        <p:txBody>
          <a:bodyPr>
            <a:normAutofit fontScale="92500" lnSpcReduction="10000"/>
          </a:bodyPr>
          <a:lstStyle/>
          <a:p>
            <a:r>
              <a:rPr lang="cs-CZ" sz="1800" dirty="0"/>
              <a:t>2001</a:t>
            </a:r>
          </a:p>
          <a:p>
            <a:r>
              <a:rPr lang="cs-CZ" sz="1800" dirty="0"/>
              <a:t>Sharon </a:t>
            </a:r>
            <a:r>
              <a:rPr lang="cs-CZ" sz="1800" dirty="0" err="1"/>
              <a:t>Watkins</a:t>
            </a:r>
            <a:r>
              <a:rPr lang="cs-CZ" sz="1800" dirty="0"/>
              <a:t> – dopis pro </a:t>
            </a:r>
            <a:r>
              <a:rPr lang="cs-CZ" sz="1800" dirty="0" err="1"/>
              <a:t>Laye</a:t>
            </a:r>
            <a:r>
              <a:rPr lang="cs-CZ" sz="1800" dirty="0"/>
              <a:t> ohledně všech podvodů</a:t>
            </a:r>
          </a:p>
          <a:p>
            <a:r>
              <a:rPr lang="cs-CZ" sz="1800" dirty="0"/>
              <a:t>Wall street </a:t>
            </a:r>
            <a:r>
              <a:rPr lang="cs-CZ" sz="1800" dirty="0" err="1"/>
              <a:t>journal</a:t>
            </a:r>
            <a:endParaRPr lang="cs-CZ" sz="1800" dirty="0"/>
          </a:p>
          <a:p>
            <a:r>
              <a:rPr lang="en-US" sz="1800" dirty="0"/>
              <a:t>SEC (U.S. Securities and Exchange Commission)</a:t>
            </a:r>
            <a:r>
              <a:rPr lang="cs-CZ" sz="1800" dirty="0"/>
              <a:t> </a:t>
            </a:r>
          </a:p>
          <a:p>
            <a:pPr lvl="1"/>
            <a:r>
              <a:rPr lang="cs-CZ" sz="1800" dirty="0"/>
              <a:t>dohlíží na kapitálové trhy a ochranu investorů</a:t>
            </a:r>
          </a:p>
          <a:p>
            <a:r>
              <a:rPr lang="cs-CZ" sz="1800" dirty="0"/>
              <a:t>Všem zaměstnancům doporučil kupovat akcie </a:t>
            </a:r>
            <a:r>
              <a:rPr lang="cs-CZ" sz="1800" dirty="0" err="1"/>
              <a:t>Enronu</a:t>
            </a:r>
            <a:r>
              <a:rPr lang="cs-CZ" sz="1800" dirty="0"/>
              <a:t> </a:t>
            </a:r>
          </a:p>
          <a:p>
            <a:pPr lvl="1"/>
            <a:r>
              <a:rPr lang="cs-CZ" sz="1800" dirty="0"/>
              <a:t>(on sám je v tu dobu prodal)</a:t>
            </a:r>
          </a:p>
          <a:p>
            <a:pPr marL="914400" lvl="2" indent="0">
              <a:buNone/>
            </a:pPr>
            <a:endParaRPr lang="cs-CZ" sz="1400" dirty="0"/>
          </a:p>
          <a:p>
            <a:endParaRPr lang="en-US" sz="1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18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526</Words>
  <Application>Microsoft Office PowerPoint</Application>
  <PresentationFormat>Widescreen</PresentationFormat>
  <Paragraphs>89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Aptos</vt:lpstr>
      <vt:lpstr>Aptos Display</vt:lpstr>
      <vt:lpstr>Arial</vt:lpstr>
      <vt:lpstr>Calibri</vt:lpstr>
      <vt:lpstr>Google Sans</vt:lpstr>
      <vt:lpstr>Wingdings</vt:lpstr>
      <vt:lpstr>Office Theme</vt:lpstr>
      <vt:lpstr>ENRON</vt:lpstr>
      <vt:lpstr>Historie</vt:lpstr>
      <vt:lpstr>Představitelé Enronu</vt:lpstr>
      <vt:lpstr>Působení Enronu</vt:lpstr>
      <vt:lpstr>První potíže</vt:lpstr>
      <vt:lpstr>Příchod změny</vt:lpstr>
      <vt:lpstr>PowerPoint Presentation</vt:lpstr>
      <vt:lpstr>California</vt:lpstr>
      <vt:lpstr>Rezignace Skillinga</vt:lpstr>
      <vt:lpstr>Počátky soudního řízení</vt:lpstr>
      <vt:lpstr>Představitelé Enronu </vt:lpstr>
      <vt:lpstr>Soudní proces</vt:lpstr>
      <vt:lpstr>Jeffrey Skilling </vt:lpstr>
      <vt:lpstr>Enron 1985-2001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ENRON</dc:title>
  <dc:creator>Šmída Jan</dc:creator>
  <cp:lastModifiedBy>Šmída Jan</cp:lastModifiedBy>
  <cp:revision>10</cp:revision>
  <dcterms:created xsi:type="dcterms:W3CDTF">2024-04-13T21:09:33Z</dcterms:created>
  <dcterms:modified xsi:type="dcterms:W3CDTF">2024-04-16T22:18:06Z</dcterms:modified>
</cp:coreProperties>
</file>

<file path=docProps/thumbnail.jpeg>
</file>